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entury Gothic" panose="020B0502020202020204" pitchFamily="34" charset="0"/>
      <p:regular r:id="rId35"/>
      <p:bold r:id="rId36"/>
      <p:italic r:id="rId37"/>
      <p:boldItalic r:id="rId38"/>
    </p:embeddedFont>
    <p:embeddedFont>
      <p:font typeface="Montserrat" pitchFamily="2" charset="77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hfP4CzUgS4THiHY25T+P5VvImD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/>
    <p:restoredTop sz="94628"/>
  </p:normalViewPr>
  <p:slideViewPr>
    <p:cSldViewPr snapToGrid="0">
      <p:cViewPr varScale="1">
        <p:scale>
          <a:sx n="115" d="100"/>
          <a:sy n="115" d="100"/>
        </p:scale>
        <p:origin x="21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10.jpg>
</file>

<file path=ppt/media/image11.gif>
</file>

<file path=ppt/media/image12.png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" name="Google Shape;4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0" name="Google Shape;50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15bb440214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215bb440214_0_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" name="Google Shape;152;g215bb440214_0_1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15bb440214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g215bb440214_0_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2" name="Google Shape;162;g215bb440214_0_1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5bb440214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215bb440214_0_1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0" name="Google Shape;170;g215bb440214_0_1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15bb440214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g215bb440214_0_1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0" name="Google Shape;180;g215bb440214_0_1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15bb440214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215bb440214_0_1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g215bb440214_0_1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15bb440214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g215bb440214_0_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9" name="Google Shape;199;g215bb440214_0_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15bb440214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g215bb440214_0_1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" name="Google Shape;209;g215bb440214_0_1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15bb440214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g215bb440214_0_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215bb440214_0_2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15bb440214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215bb440214_0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g215bb440214_0_2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15bb440214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8" name="Google Shape;238;g215bb440214_0_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9" name="Google Shape;239;g215bb440214_0_2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0819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15bb440214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g215bb440214_0_2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4" name="Google Shape;254;g215bb440214_0_2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15d0cc493d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g215d0cc493d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2" name="Google Shape;262;g215d0cc493d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15d0cc493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1" name="Google Shape;271;g215d0cc493d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2" name="Google Shape;272;g215d0cc493d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15d0cc493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215d0cc493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2" name="Google Shape;282;g215d0cc493d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15bb440214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g215bb440214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215bb440214_0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15bb440214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1" name="Google Shape;301;g215bb440214_0_2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2" name="Google Shape;302;g215bb440214_0_2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15bb440214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" name="Google Shape;309;g215bb440214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0" name="Google Shape;310;g215bb440214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9" name="Google Shape;31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0" name="Google Shape;32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15bb440214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g215bb440214_0_2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1" name="Google Shape;331;g215bb440214_0_2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28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15bb44021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g215bb440214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" name="Google Shape;71;g215bb440214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15bb440214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g215bb440214_0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1" name="Google Shape;81;g215bb440214_0_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bb44021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g215bb440214_0_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g215bb440214_0_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15d0cc49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215d0cc493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g215d0cc493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15d0cc493d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g215d0cc493d_0_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8" name="Google Shape;128;g215d0cc493d_0_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15bb440214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g215bb440214_0_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" name="Google Shape;142;g215bb440214_0_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equentiabiotech.com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mailto:info@sequentiabiotech.com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ulo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"/>
          <p:cNvSpPr txBox="1">
            <a:spLocks noGrp="1"/>
          </p:cNvSpPr>
          <p:nvPr>
            <p:ph type="ctrTitle"/>
          </p:nvPr>
        </p:nvSpPr>
        <p:spPr>
          <a:xfrm>
            <a:off x="1524000" y="80471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8466"/>
              </a:buClr>
              <a:buSzPts val="6000"/>
              <a:buFont typeface="Century Gothic"/>
              <a:buNone/>
              <a:defRPr sz="6000">
                <a:solidFill>
                  <a:srgbClr val="19846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"/>
          <p:cNvSpPr txBox="1">
            <a:spLocks noGrp="1"/>
          </p:cNvSpPr>
          <p:nvPr>
            <p:ph type="subTitle" idx="1"/>
          </p:nvPr>
        </p:nvSpPr>
        <p:spPr>
          <a:xfrm>
            <a:off x="1524000" y="3405392"/>
            <a:ext cx="9144000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6" name="Google Shape;16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04375" y="3473275"/>
            <a:ext cx="3003725" cy="300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6"/>
          <p:cNvSpPr/>
          <p:nvPr/>
        </p:nvSpPr>
        <p:spPr>
          <a:xfrm>
            <a:off x="3123750" y="4325625"/>
            <a:ext cx="1981500" cy="303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6"/>
          <p:cNvSpPr/>
          <p:nvPr/>
        </p:nvSpPr>
        <p:spPr>
          <a:xfrm>
            <a:off x="5105250" y="4325625"/>
            <a:ext cx="1981500" cy="303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6"/>
          <p:cNvSpPr/>
          <p:nvPr/>
        </p:nvSpPr>
        <p:spPr>
          <a:xfrm>
            <a:off x="7086750" y="4325625"/>
            <a:ext cx="1981500" cy="30300"/>
          </a:xfrm>
          <a:prstGeom prst="rect">
            <a:avLst/>
          </a:prstGeom>
          <a:solidFill>
            <a:srgbClr val="198466"/>
          </a:solidFill>
          <a:ln w="9525" cap="flat" cmpd="sng">
            <a:solidFill>
              <a:srgbClr val="198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ulo y contenido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>
            <a:spLocks noGrp="1"/>
          </p:cNvSpPr>
          <p:nvPr>
            <p:ph type="title"/>
          </p:nvPr>
        </p:nvSpPr>
        <p:spPr>
          <a:xfrm>
            <a:off x="431225" y="-26625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body" idx="1"/>
          </p:nvPr>
        </p:nvSpPr>
        <p:spPr>
          <a:xfrm>
            <a:off x="505425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sldNum" idx="12"/>
          </p:nvPr>
        </p:nvSpPr>
        <p:spPr>
          <a:xfrm>
            <a:off x="9188116" y="6292014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‹N›</a:t>
            </a:fld>
            <a:endParaRPr/>
          </a:p>
        </p:txBody>
      </p:sp>
      <p:sp>
        <p:nvSpPr>
          <p:cNvPr id="24" name="Google Shape;24;p7"/>
          <p:cNvSpPr/>
          <p:nvPr/>
        </p:nvSpPr>
        <p:spPr>
          <a:xfrm rot="10800000" flipH="1">
            <a:off x="431225" y="1452075"/>
            <a:ext cx="3607800" cy="492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7"/>
          <p:cNvSpPr/>
          <p:nvPr/>
        </p:nvSpPr>
        <p:spPr>
          <a:xfrm rot="10800000" flipH="1">
            <a:off x="4038829" y="1452075"/>
            <a:ext cx="3607800" cy="49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7"/>
          <p:cNvSpPr/>
          <p:nvPr/>
        </p:nvSpPr>
        <p:spPr>
          <a:xfrm rot="10800000" flipH="1">
            <a:off x="7646433" y="1452075"/>
            <a:ext cx="3607800" cy="49200"/>
          </a:xfrm>
          <a:prstGeom prst="rect">
            <a:avLst/>
          </a:prstGeom>
          <a:solidFill>
            <a:srgbClr val="198466"/>
          </a:solidFill>
          <a:ln w="9525" cap="flat" cmpd="sng">
            <a:solidFill>
              <a:srgbClr val="198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71275" y="-292700"/>
            <a:ext cx="2060050" cy="2060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/>
          <p:nvPr/>
        </p:nvSpPr>
        <p:spPr>
          <a:xfrm rot="10800000" flipH="1">
            <a:off x="0" y="6577325"/>
            <a:ext cx="4064100" cy="1560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7"/>
          <p:cNvSpPr/>
          <p:nvPr/>
        </p:nvSpPr>
        <p:spPr>
          <a:xfrm rot="10800000" flipH="1">
            <a:off x="4063926" y="6577325"/>
            <a:ext cx="4064100" cy="1560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7"/>
          <p:cNvSpPr/>
          <p:nvPr/>
        </p:nvSpPr>
        <p:spPr>
          <a:xfrm rot="10800000" flipH="1">
            <a:off x="8127853" y="6577325"/>
            <a:ext cx="4064100" cy="156000"/>
          </a:xfrm>
          <a:prstGeom prst="rect">
            <a:avLst/>
          </a:prstGeom>
          <a:solidFill>
            <a:srgbClr val="198466"/>
          </a:solidFill>
          <a:ln w="9525" cap="flat" cmpd="sng">
            <a:solidFill>
              <a:srgbClr val="198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ulo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1512600" y="2227225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8466"/>
              </a:buClr>
              <a:buSzPts val="3900"/>
              <a:buNone/>
              <a:defRPr sz="6500" b="0">
                <a:solidFill>
                  <a:srgbClr val="19846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9224211" y="6320255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‹N›</a:t>
            </a:fld>
            <a:endParaRPr/>
          </a:p>
        </p:txBody>
      </p:sp>
      <p:pic>
        <p:nvPicPr>
          <p:cNvPr id="34" name="Google Shape;3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871275" y="-292700"/>
            <a:ext cx="2060050" cy="206005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/>
          <p:nvPr/>
        </p:nvSpPr>
        <p:spPr>
          <a:xfrm rot="10800000" flipH="1">
            <a:off x="0" y="6577325"/>
            <a:ext cx="4064100" cy="1560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8"/>
          <p:cNvSpPr/>
          <p:nvPr/>
        </p:nvSpPr>
        <p:spPr>
          <a:xfrm rot="10800000" flipH="1">
            <a:off x="4063926" y="6577325"/>
            <a:ext cx="4064100" cy="1560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8"/>
          <p:cNvSpPr/>
          <p:nvPr/>
        </p:nvSpPr>
        <p:spPr>
          <a:xfrm rot="10800000" flipH="1">
            <a:off x="8127853" y="6577325"/>
            <a:ext cx="4064100" cy="156000"/>
          </a:xfrm>
          <a:prstGeom prst="rect">
            <a:avLst/>
          </a:prstGeom>
          <a:solidFill>
            <a:srgbClr val="198466"/>
          </a:solidFill>
          <a:ln w="9525" cap="flat" cmpd="sng">
            <a:solidFill>
              <a:srgbClr val="198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">
  <p:cSld name="CUSTOM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1678975" y="153055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0" name="Google Shape;40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38550" y="3058450"/>
            <a:ext cx="2060050" cy="206005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/>
          <p:nvPr/>
        </p:nvSpPr>
        <p:spPr>
          <a:xfrm rot="10800000" flipH="1">
            <a:off x="1278275" y="3351000"/>
            <a:ext cx="3211800" cy="1560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9"/>
          <p:cNvSpPr/>
          <p:nvPr/>
        </p:nvSpPr>
        <p:spPr>
          <a:xfrm rot="10800000" flipH="1">
            <a:off x="4490104" y="3351000"/>
            <a:ext cx="3211800" cy="1560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9"/>
          <p:cNvSpPr/>
          <p:nvPr/>
        </p:nvSpPr>
        <p:spPr>
          <a:xfrm rot="10800000" flipH="1">
            <a:off x="7701933" y="3351000"/>
            <a:ext cx="3211800" cy="156000"/>
          </a:xfrm>
          <a:prstGeom prst="rect">
            <a:avLst/>
          </a:prstGeom>
          <a:solidFill>
            <a:srgbClr val="198466"/>
          </a:solidFill>
          <a:ln w="9525" cap="flat" cmpd="sng">
            <a:solidFill>
              <a:srgbClr val="1984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9"/>
          <p:cNvSpPr txBox="1"/>
          <p:nvPr/>
        </p:nvSpPr>
        <p:spPr>
          <a:xfrm>
            <a:off x="3771925" y="4382400"/>
            <a:ext cx="4980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ES" sz="1200" b="0" i="0" u="sng" strike="noStrike" cap="non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www.sequentiabiotech.com</a:t>
            </a:r>
            <a:r>
              <a:rPr lang="es-ES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ES" sz="1200" b="0" i="0" u="none" strike="noStrike" cap="none">
                <a:solidFill>
                  <a:srgbClr val="000000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info@sequentiabiotech.co</a:t>
            </a:r>
            <a:r>
              <a:rPr lang="es-ES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endParaRPr sz="12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ES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/SequentiaBiotech</a:t>
            </a:r>
            <a:endParaRPr sz="12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ES" sz="12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/SequentiaBio</a:t>
            </a:r>
            <a:endParaRPr sz="1200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" name="Google Shape;45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48237" y="5545300"/>
            <a:ext cx="235900" cy="23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272372" y="5183555"/>
            <a:ext cx="235901" cy="235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"/>
          <p:cNvSpPr txBox="1">
            <a:spLocks noGrp="1"/>
          </p:cNvSpPr>
          <p:nvPr>
            <p:ph type="title"/>
          </p:nvPr>
        </p:nvSpPr>
        <p:spPr>
          <a:xfrm>
            <a:off x="301975" y="-26625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sz="44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Char char="•"/>
              <a:defRPr sz="2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•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•"/>
              <a:defRPr sz="2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sldNum" idx="12"/>
          </p:nvPr>
        </p:nvSpPr>
        <p:spPr>
          <a:xfrm>
            <a:off x="9296449" y="6087532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A8A8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gif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et.nextflow.io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>
            <a:spLocks noGrp="1"/>
          </p:cNvSpPr>
          <p:nvPr>
            <p:ph type="ctrTitle"/>
          </p:nvPr>
        </p:nvSpPr>
        <p:spPr>
          <a:xfrm>
            <a:off x="1524000" y="80471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s-ES"/>
              <a:t>Setting up Nextflow and installing dependencies</a:t>
            </a:r>
            <a:endParaRPr/>
          </a:p>
        </p:txBody>
      </p:sp>
      <p:sp>
        <p:nvSpPr>
          <p:cNvPr id="53" name="Google Shape;53;p1"/>
          <p:cNvSpPr txBox="1">
            <a:spLocks noGrp="1"/>
          </p:cNvSpPr>
          <p:nvPr>
            <p:ph type="subTitle" idx="1"/>
          </p:nvPr>
        </p:nvSpPr>
        <p:spPr>
          <a:xfrm>
            <a:off x="1524000" y="3405392"/>
            <a:ext cx="9144000" cy="5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s-ES"/>
              <a:t>Marco Di Marsico</a:t>
            </a:r>
            <a:endParaRPr/>
          </a:p>
        </p:txBody>
      </p:sp>
      <p:pic>
        <p:nvPicPr>
          <p:cNvPr id="54" name="Google Shape;54;p1"/>
          <p:cNvPicPr preferRelativeResize="0"/>
          <p:nvPr/>
        </p:nvPicPr>
        <p:blipFill rotWithShape="1">
          <a:blip r:embed="rId3">
            <a:alphaModFix amt="21000"/>
          </a:blip>
          <a:srcRect l="22362" t="29489" r="66784" b="27302"/>
          <a:stretch/>
        </p:blipFill>
        <p:spPr>
          <a:xfrm>
            <a:off x="0" y="3040432"/>
            <a:ext cx="2552416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3">
            <a:alphaModFix amt="21000"/>
          </a:blip>
          <a:srcRect l="4208" t="64806" r="78472" b="6624"/>
          <a:stretch/>
        </p:blipFill>
        <p:spPr>
          <a:xfrm>
            <a:off x="8118369" y="0"/>
            <a:ext cx="4073631" cy="2524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80549" y="5473632"/>
            <a:ext cx="809691" cy="1010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95400" y="5473619"/>
            <a:ext cx="2471156" cy="1159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15bb440214_0_111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Managing dependencies</a:t>
            </a:r>
            <a:endParaRPr/>
          </a:p>
        </p:txBody>
      </p:sp>
      <p:pic>
        <p:nvPicPr>
          <p:cNvPr id="155" name="Google Shape;155;g215bb440214_0_111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215bb440214_0_111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215bb440214_0_1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215bb440214_0_111"/>
          <p:cNvSpPr txBox="1">
            <a:spLocks noGrp="1"/>
          </p:cNvSpPr>
          <p:nvPr>
            <p:ph type="body" idx="1"/>
          </p:nvPr>
        </p:nvSpPr>
        <p:spPr>
          <a:xfrm>
            <a:off x="445675" y="2397625"/>
            <a:ext cx="10773900" cy="3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The image can be easily deployed on any platform that supports the container runtime;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Container execute in isolation from the hosting system, providing its own file system and processing space.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g215bb440214_0_129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215bb440214_0_129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215bb440214_0_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5453" y="973121"/>
            <a:ext cx="6561550" cy="492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15bb440214_0_120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Managing dependencies</a:t>
            </a:r>
            <a:endParaRPr/>
          </a:p>
        </p:txBody>
      </p:sp>
      <p:pic>
        <p:nvPicPr>
          <p:cNvPr id="173" name="Google Shape;173;g215bb440214_0_120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215bb440214_0_120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15bb440214_0_1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215bb440214_0_120"/>
          <p:cNvSpPr txBox="1">
            <a:spLocks noGrp="1"/>
          </p:cNvSpPr>
          <p:nvPr>
            <p:ph type="body" idx="1"/>
          </p:nvPr>
        </p:nvSpPr>
        <p:spPr>
          <a:xfrm>
            <a:off x="3142650" y="1776900"/>
            <a:ext cx="4975500" cy="45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Docker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Singularity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Conda / Bioconda</a:t>
            </a:r>
            <a:endParaRPr/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BioContainers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g215bb440214_0_158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215bb440214_0_158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215bb440214_0_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3826" y="2125946"/>
            <a:ext cx="4871326" cy="4028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215bb440214_0_1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7153" y="478921"/>
            <a:ext cx="3083898" cy="47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15bb440214_0_167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Managing dependencies</a:t>
            </a:r>
            <a:endParaRPr/>
          </a:p>
        </p:txBody>
      </p:sp>
      <p:pic>
        <p:nvPicPr>
          <p:cNvPr id="192" name="Google Shape;192;g215bb440214_0_167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215bb440214_0_167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215bb440214_0_16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g215bb440214_0_167"/>
          <p:cNvSpPr txBox="1">
            <a:spLocks noGrp="1"/>
          </p:cNvSpPr>
          <p:nvPr>
            <p:ph type="body" idx="1"/>
          </p:nvPr>
        </p:nvSpPr>
        <p:spPr>
          <a:xfrm>
            <a:off x="851750" y="1776900"/>
            <a:ext cx="10470600" cy="45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We will focus our Grapedia TS on the usage of Docker containers.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Let’s introduce briefly this friendly whale, shall we?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15bb440214_0_176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Docker</a:t>
            </a:r>
            <a:endParaRPr/>
          </a:p>
        </p:txBody>
      </p:sp>
      <p:pic>
        <p:nvPicPr>
          <p:cNvPr id="202" name="Google Shape;202;g215bb440214_0_176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215bb440214_0_176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g215bb440214_0_17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g215bb440214_0_176"/>
          <p:cNvSpPr txBox="1">
            <a:spLocks noGrp="1"/>
          </p:cNvSpPr>
          <p:nvPr>
            <p:ph type="body" idx="1"/>
          </p:nvPr>
        </p:nvSpPr>
        <p:spPr>
          <a:xfrm>
            <a:off x="851750" y="1776900"/>
            <a:ext cx="10470600" cy="45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Open platform for developing, shipping and running apps;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Separates apps from the infrastructure;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Enables to manage the IT in the same way you manage your apps;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Provides several methodologies to improve your work;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Can be downloaded and installed on multiple platforms.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15bb440214_0_194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Installing Docker</a:t>
            </a:r>
            <a:endParaRPr/>
          </a:p>
        </p:txBody>
      </p:sp>
      <p:sp>
        <p:nvSpPr>
          <p:cNvPr id="212" name="Google Shape;212;g215bb440214_0_194"/>
          <p:cNvSpPr txBox="1">
            <a:spLocks noGrp="1"/>
          </p:cNvSpPr>
          <p:nvPr>
            <p:ph type="body" idx="1"/>
          </p:nvPr>
        </p:nvSpPr>
        <p:spPr>
          <a:xfrm>
            <a:off x="2100075" y="23465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0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sudo apt-get remove docker docker-engine docker.io</a:t>
            </a:r>
            <a:endParaRPr sz="1800" b="1"/>
          </a:p>
        </p:txBody>
      </p:sp>
      <p:pic>
        <p:nvPicPr>
          <p:cNvPr id="213" name="Google Shape;213;g215bb440214_0_194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215bb440214_0_194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215bb440214_0_19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15bb440214_0_194"/>
          <p:cNvSpPr txBox="1">
            <a:spLocks noGrp="1"/>
          </p:cNvSpPr>
          <p:nvPr>
            <p:ph type="body" idx="1"/>
          </p:nvPr>
        </p:nvSpPr>
        <p:spPr>
          <a:xfrm>
            <a:off x="2100075" y="38609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sudo apt-get update</a:t>
            </a:r>
            <a:endParaRPr sz="2400" b="1">
              <a:highlight>
                <a:srgbClr val="D9D9D9"/>
              </a:highlight>
            </a:endParaRPr>
          </a:p>
        </p:txBody>
      </p:sp>
      <p:sp>
        <p:nvSpPr>
          <p:cNvPr id="217" name="Google Shape;217;g215bb440214_0_194"/>
          <p:cNvSpPr txBox="1">
            <a:spLocks noGrp="1"/>
          </p:cNvSpPr>
          <p:nvPr>
            <p:ph type="body" idx="1"/>
          </p:nvPr>
        </p:nvSpPr>
        <p:spPr>
          <a:xfrm>
            <a:off x="2100075" y="15622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7500" lnSpcReduction="20000"/>
          </a:bodyPr>
          <a:lstStyle/>
          <a:p>
            <a:pPr marL="45720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Remove running Docker files </a:t>
            </a:r>
            <a:endParaRPr/>
          </a:p>
        </p:txBody>
      </p:sp>
      <p:sp>
        <p:nvSpPr>
          <p:cNvPr id="218" name="Google Shape;218;g215bb440214_0_194"/>
          <p:cNvSpPr txBox="1">
            <a:spLocks noGrp="1"/>
          </p:cNvSpPr>
          <p:nvPr>
            <p:ph type="body" idx="1"/>
          </p:nvPr>
        </p:nvSpPr>
        <p:spPr>
          <a:xfrm>
            <a:off x="2100075" y="306935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/>
              <a:t>Check if the system is up-to-date</a:t>
            </a:r>
            <a:endParaRPr sz="2700"/>
          </a:p>
        </p:txBody>
      </p:sp>
      <p:sp>
        <p:nvSpPr>
          <p:cNvPr id="219" name="Google Shape;219;g215bb440214_0_194"/>
          <p:cNvSpPr txBox="1">
            <a:spLocks noGrp="1"/>
          </p:cNvSpPr>
          <p:nvPr>
            <p:ph type="body" idx="1"/>
          </p:nvPr>
        </p:nvSpPr>
        <p:spPr>
          <a:xfrm>
            <a:off x="2100075" y="540995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sudo apt install docker.io</a:t>
            </a:r>
            <a:endParaRPr sz="2400" b="1">
              <a:highlight>
                <a:srgbClr val="D9D9D9"/>
              </a:highlight>
            </a:endParaRPr>
          </a:p>
        </p:txBody>
      </p:sp>
      <p:sp>
        <p:nvSpPr>
          <p:cNvPr id="220" name="Google Shape;220;g215bb440214_0_194"/>
          <p:cNvSpPr txBox="1">
            <a:spLocks noGrp="1"/>
          </p:cNvSpPr>
          <p:nvPr>
            <p:ph type="body" idx="1"/>
          </p:nvPr>
        </p:nvSpPr>
        <p:spPr>
          <a:xfrm>
            <a:off x="2100075" y="46184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/>
              <a:t>Install Docker</a:t>
            </a:r>
            <a:endParaRPr sz="2700">
              <a:solidFill>
                <a:srgbClr val="198466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15bb440214_0_211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Installing Docker</a:t>
            </a:r>
            <a:endParaRPr/>
          </a:p>
        </p:txBody>
      </p:sp>
      <p:sp>
        <p:nvSpPr>
          <p:cNvPr id="227" name="Google Shape;227;g215bb440214_0_211"/>
          <p:cNvSpPr txBox="1">
            <a:spLocks noGrp="1"/>
          </p:cNvSpPr>
          <p:nvPr>
            <p:ph type="body" idx="1"/>
          </p:nvPr>
        </p:nvSpPr>
        <p:spPr>
          <a:xfrm>
            <a:off x="2100075" y="23465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3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sudo snap install docker</a:t>
            </a:r>
            <a:endParaRPr sz="2100" b="1"/>
          </a:p>
        </p:txBody>
      </p:sp>
      <p:pic>
        <p:nvPicPr>
          <p:cNvPr id="228" name="Google Shape;228;g215bb440214_0_211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215bb440214_0_211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215bb440214_0_2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215bb440214_0_211"/>
          <p:cNvSpPr txBox="1">
            <a:spLocks noGrp="1"/>
          </p:cNvSpPr>
          <p:nvPr>
            <p:ph type="body" idx="1"/>
          </p:nvPr>
        </p:nvSpPr>
        <p:spPr>
          <a:xfrm>
            <a:off x="2100075" y="38609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docker --version</a:t>
            </a:r>
            <a:endParaRPr sz="2400" b="1">
              <a:highlight>
                <a:srgbClr val="D9D9D9"/>
              </a:highlight>
            </a:endParaRPr>
          </a:p>
        </p:txBody>
      </p:sp>
      <p:sp>
        <p:nvSpPr>
          <p:cNvPr id="232" name="Google Shape;232;g215bb440214_0_211"/>
          <p:cNvSpPr txBox="1">
            <a:spLocks noGrp="1"/>
          </p:cNvSpPr>
          <p:nvPr>
            <p:ph type="body" idx="1"/>
          </p:nvPr>
        </p:nvSpPr>
        <p:spPr>
          <a:xfrm>
            <a:off x="2100075" y="15622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7500" lnSpcReduction="20000"/>
          </a:bodyPr>
          <a:lstStyle/>
          <a:p>
            <a:pPr marL="45720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Install dependency packages</a:t>
            </a:r>
            <a:endParaRPr/>
          </a:p>
        </p:txBody>
      </p:sp>
      <p:sp>
        <p:nvSpPr>
          <p:cNvPr id="233" name="Google Shape;233;g215bb440214_0_211"/>
          <p:cNvSpPr txBox="1">
            <a:spLocks noGrp="1"/>
          </p:cNvSpPr>
          <p:nvPr>
            <p:ph type="body" idx="1"/>
          </p:nvPr>
        </p:nvSpPr>
        <p:spPr>
          <a:xfrm>
            <a:off x="2100075" y="306935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/>
              <a:t>Check the version</a:t>
            </a:r>
            <a:endParaRPr sz="2700"/>
          </a:p>
        </p:txBody>
      </p:sp>
      <p:sp>
        <p:nvSpPr>
          <p:cNvPr id="234" name="Google Shape;234;g215bb440214_0_211"/>
          <p:cNvSpPr txBox="1">
            <a:spLocks noGrp="1"/>
          </p:cNvSpPr>
          <p:nvPr>
            <p:ph type="body" idx="1"/>
          </p:nvPr>
        </p:nvSpPr>
        <p:spPr>
          <a:xfrm>
            <a:off x="2100075" y="540995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sudo docker run hello-world</a:t>
            </a:r>
            <a:endParaRPr sz="2400" b="1">
              <a:highlight>
                <a:srgbClr val="D9D9D9"/>
              </a:highlight>
            </a:endParaRPr>
          </a:p>
        </p:txBody>
      </p:sp>
      <p:sp>
        <p:nvSpPr>
          <p:cNvPr id="235" name="Google Shape;235;g215bb440214_0_211"/>
          <p:cNvSpPr txBox="1">
            <a:spLocks noGrp="1"/>
          </p:cNvSpPr>
          <p:nvPr>
            <p:ph type="body" idx="1"/>
          </p:nvPr>
        </p:nvSpPr>
        <p:spPr>
          <a:xfrm>
            <a:off x="2100075" y="46184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/>
              <a:t>Pull an image and run it</a:t>
            </a:r>
            <a:endParaRPr sz="2700">
              <a:solidFill>
                <a:srgbClr val="198466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15bb440214_0_229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Installing Docker</a:t>
            </a:r>
            <a:endParaRPr/>
          </a:p>
        </p:txBody>
      </p:sp>
      <p:sp>
        <p:nvSpPr>
          <p:cNvPr id="242" name="Google Shape;242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23465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3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sudo docker images</a:t>
            </a:r>
            <a:endParaRPr sz="2100" b="1"/>
          </a:p>
        </p:txBody>
      </p:sp>
      <p:pic>
        <p:nvPicPr>
          <p:cNvPr id="243" name="Google Shape;243;g215bb440214_0_229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g215bb440214_0_229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215bb440214_0_2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38609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sudo docker ps -a</a:t>
            </a:r>
            <a:endParaRPr sz="2400" b="1">
              <a:highlight>
                <a:srgbClr val="D9D9D9"/>
              </a:highlight>
            </a:endParaRPr>
          </a:p>
        </p:txBody>
      </p:sp>
      <p:sp>
        <p:nvSpPr>
          <p:cNvPr id="247" name="Google Shape;247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15622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7500" lnSpcReduction="20000"/>
          </a:bodyPr>
          <a:lstStyle/>
          <a:p>
            <a:pPr marL="45720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Is the image been pulled?</a:t>
            </a:r>
            <a:endParaRPr/>
          </a:p>
        </p:txBody>
      </p:sp>
      <p:sp>
        <p:nvSpPr>
          <p:cNvPr id="248" name="Google Shape;248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306935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/>
              <a:t>Display all the pulled containers</a:t>
            </a:r>
            <a:endParaRPr sz="2700"/>
          </a:p>
        </p:txBody>
      </p:sp>
      <p:sp>
        <p:nvSpPr>
          <p:cNvPr id="249" name="Google Shape;249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540995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sudo docker ps</a:t>
            </a:r>
            <a:endParaRPr sz="2400" b="1">
              <a:highlight>
                <a:srgbClr val="D9D9D9"/>
              </a:highlight>
            </a:endParaRPr>
          </a:p>
        </p:txBody>
      </p:sp>
      <p:sp>
        <p:nvSpPr>
          <p:cNvPr id="250" name="Google Shape;250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46184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/>
              <a:t>Is any container running?</a:t>
            </a:r>
            <a:endParaRPr sz="2700">
              <a:solidFill>
                <a:srgbClr val="198466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15bb440214_0_229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Installing Docker</a:t>
            </a:r>
            <a:endParaRPr/>
          </a:p>
        </p:txBody>
      </p:sp>
      <p:sp>
        <p:nvSpPr>
          <p:cNvPr id="242" name="Google Shape;242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23465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300" b="1" dirty="0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 sudo </a:t>
            </a:r>
            <a:r>
              <a:rPr lang="es-ES" sz="2300" b="1" dirty="0" err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groupadd</a:t>
            </a:r>
            <a:r>
              <a:rPr lang="es-ES" sz="2300" b="1" dirty="0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2300" b="1" dirty="0" err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docker</a:t>
            </a:r>
            <a:endParaRPr lang="es-ES" sz="2300" b="1" dirty="0">
              <a:solidFill>
                <a:srgbClr val="E74C3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43" name="Google Shape;243;g215bb440214_0_229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g215bb440214_0_229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215bb440214_0_2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38609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 dirty="0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sudo </a:t>
            </a:r>
            <a:r>
              <a:rPr lang="es-ES" sz="2400" b="1" dirty="0" err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gpasswd</a:t>
            </a:r>
            <a:r>
              <a:rPr lang="es-ES" sz="2400" b="1" dirty="0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 -a $USER </a:t>
            </a:r>
            <a:r>
              <a:rPr lang="es-ES" sz="2400" b="1" dirty="0" err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docker</a:t>
            </a:r>
            <a:endParaRPr sz="2400" b="1" dirty="0">
              <a:highlight>
                <a:srgbClr val="D9D9D9"/>
              </a:highlight>
            </a:endParaRPr>
          </a:p>
        </p:txBody>
      </p:sp>
      <p:sp>
        <p:nvSpPr>
          <p:cNvPr id="247" name="Google Shape;247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15622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 dirty="0" err="1"/>
              <a:t>Create</a:t>
            </a:r>
            <a:r>
              <a:rPr lang="es-ES" sz="2700" dirty="0"/>
              <a:t> Docker </a:t>
            </a:r>
            <a:r>
              <a:rPr lang="es-ES" sz="2700" dirty="0" err="1"/>
              <a:t>group</a:t>
            </a:r>
            <a:endParaRPr sz="2700" dirty="0"/>
          </a:p>
        </p:txBody>
      </p:sp>
      <p:sp>
        <p:nvSpPr>
          <p:cNvPr id="248" name="Google Shape;248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306935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 dirty="0" err="1"/>
              <a:t>Add</a:t>
            </a:r>
            <a:r>
              <a:rPr lang="es-ES" sz="2700" dirty="0"/>
              <a:t> </a:t>
            </a:r>
            <a:r>
              <a:rPr lang="es-ES" sz="2700" dirty="0" err="1"/>
              <a:t>the</a:t>
            </a:r>
            <a:r>
              <a:rPr lang="es-ES" sz="2700" dirty="0"/>
              <a:t> </a:t>
            </a:r>
            <a:r>
              <a:rPr lang="es-ES" sz="2700" dirty="0" err="1"/>
              <a:t>User</a:t>
            </a:r>
            <a:r>
              <a:rPr lang="es-ES" sz="2700" dirty="0"/>
              <a:t> </a:t>
            </a:r>
            <a:r>
              <a:rPr lang="es-ES" sz="2700" dirty="0" err="1"/>
              <a:t>to</a:t>
            </a:r>
            <a:r>
              <a:rPr lang="es-ES" sz="2700" dirty="0"/>
              <a:t> </a:t>
            </a:r>
            <a:r>
              <a:rPr lang="es-ES" sz="2700" dirty="0" err="1"/>
              <a:t>the</a:t>
            </a:r>
            <a:r>
              <a:rPr lang="es-ES" sz="2700" dirty="0"/>
              <a:t> Docker </a:t>
            </a:r>
            <a:r>
              <a:rPr lang="es-ES" sz="2700" dirty="0" err="1"/>
              <a:t>group</a:t>
            </a:r>
            <a:endParaRPr sz="2700" dirty="0"/>
          </a:p>
        </p:txBody>
      </p:sp>
      <p:sp>
        <p:nvSpPr>
          <p:cNvPr id="249" name="Google Shape;249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540995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 dirty="0" err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newgrp</a:t>
            </a:r>
            <a:r>
              <a:rPr lang="es-ES" sz="2400" b="1" dirty="0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2400" b="1" dirty="0" err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docker</a:t>
            </a:r>
            <a:endParaRPr sz="2400" b="1" dirty="0">
              <a:highlight>
                <a:srgbClr val="D9D9D9"/>
              </a:highlight>
            </a:endParaRPr>
          </a:p>
        </p:txBody>
      </p:sp>
      <p:sp>
        <p:nvSpPr>
          <p:cNvPr id="250" name="Google Shape;250;g215bb440214_0_229"/>
          <p:cNvSpPr txBox="1">
            <a:spLocks noGrp="1"/>
          </p:cNvSpPr>
          <p:nvPr>
            <p:ph type="body" idx="1"/>
          </p:nvPr>
        </p:nvSpPr>
        <p:spPr>
          <a:xfrm>
            <a:off x="2100075" y="46184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 dirty="0" err="1"/>
              <a:t>Activate</a:t>
            </a:r>
            <a:r>
              <a:rPr lang="es-ES" sz="2700" dirty="0"/>
              <a:t> </a:t>
            </a:r>
            <a:r>
              <a:rPr lang="es-ES" sz="2700" dirty="0" err="1"/>
              <a:t>the</a:t>
            </a:r>
            <a:r>
              <a:rPr lang="es-ES" sz="2700" dirty="0"/>
              <a:t> </a:t>
            </a:r>
            <a:r>
              <a:rPr lang="es-ES" sz="2700" dirty="0" err="1"/>
              <a:t>changes</a:t>
            </a:r>
            <a:endParaRPr sz="2700" dirty="0">
              <a:solidFill>
                <a:srgbClr val="1984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364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Introduction to Nextflow</a:t>
            </a:r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body" idx="1"/>
          </p:nvPr>
        </p:nvSpPr>
        <p:spPr>
          <a:xfrm>
            <a:off x="581625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457200" lvl="0" indent="-340677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65613"/>
              <a:buChar char="-"/>
            </a:pPr>
            <a:r>
              <a:rPr lang="es-ES" sz="2908"/>
              <a:t>Data-driven computational workflow framework ;</a:t>
            </a:r>
            <a:endParaRPr sz="2908"/>
          </a:p>
          <a:p>
            <a:pPr marL="457200" lvl="0" indent="-34067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65613"/>
              <a:buChar char="-"/>
            </a:pPr>
            <a:r>
              <a:rPr lang="es-ES" sz="2908"/>
              <a:t>Enables scalable and reproducible execution of pipelines;</a:t>
            </a:r>
            <a:endParaRPr sz="2908"/>
          </a:p>
          <a:p>
            <a:pPr marL="457200" lvl="0" indent="-34067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65613"/>
              <a:buChar char="-"/>
            </a:pPr>
            <a:r>
              <a:rPr lang="es-ES" sz="2908"/>
              <a:t>Supports:  </a:t>
            </a:r>
            <a:endParaRPr sz="2908"/>
          </a:p>
          <a:p>
            <a:pPr marL="914400" lvl="1" indent="-34067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6077"/>
              <a:buChar char="-"/>
            </a:pPr>
            <a:r>
              <a:rPr lang="es-ES" sz="2508"/>
              <a:t>multiple programming languages;</a:t>
            </a:r>
            <a:endParaRPr sz="2508"/>
          </a:p>
          <a:p>
            <a:pPr marL="914400" lvl="1" indent="-34067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6077"/>
              <a:buChar char="-"/>
            </a:pPr>
            <a:r>
              <a:rPr lang="es-ES" sz="2508"/>
              <a:t>automatic parallelization;</a:t>
            </a:r>
            <a:endParaRPr sz="2508"/>
          </a:p>
          <a:p>
            <a:pPr marL="914400" lvl="1" indent="-34067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6077"/>
              <a:buChar char="-"/>
            </a:pPr>
            <a:r>
              <a:rPr lang="es-ES" sz="2508"/>
              <a:t>integration with cloud platforms;</a:t>
            </a:r>
            <a:endParaRPr sz="2508"/>
          </a:p>
          <a:p>
            <a:pPr marL="914400" lvl="1" indent="-34067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76077"/>
              <a:buChar char="-"/>
            </a:pPr>
            <a:r>
              <a:rPr lang="es-ES" sz="2508"/>
              <a:t>error handling system.</a:t>
            </a:r>
            <a:endParaRPr sz="2508"/>
          </a:p>
          <a:p>
            <a:pPr marL="9144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908"/>
          </a:p>
        </p:txBody>
      </p:sp>
      <p:pic>
        <p:nvPicPr>
          <p:cNvPr id="65" name="Google Shape;65;p2"/>
          <p:cNvPicPr preferRelativeResize="0"/>
          <p:nvPr/>
        </p:nvPicPr>
        <p:blipFill rotWithShape="1">
          <a:blip r:embed="rId3">
            <a:alphaModFix amt="21000"/>
          </a:blip>
          <a:srcRect l="22362" t="29489" r="66784" b="27302"/>
          <a:stretch/>
        </p:blipFill>
        <p:spPr>
          <a:xfrm>
            <a:off x="0" y="3040432"/>
            <a:ext cx="2552416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"/>
          <p:cNvPicPr preferRelativeResize="0"/>
          <p:nvPr/>
        </p:nvPicPr>
        <p:blipFill rotWithShape="1">
          <a:blip r:embed="rId3">
            <a:alphaModFix amt="21000"/>
          </a:blip>
          <a:srcRect l="4208" t="64806" r="78472" b="6624"/>
          <a:stretch/>
        </p:blipFill>
        <p:spPr>
          <a:xfrm>
            <a:off x="8118369" y="0"/>
            <a:ext cx="4073631" cy="2524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g215bb440214_0_247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g215bb440214_0_247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g215bb440214_0_2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6152" y="695013"/>
            <a:ext cx="6561574" cy="546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15d0cc493d_0_16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Singularity</a:t>
            </a:r>
            <a:endParaRPr/>
          </a:p>
        </p:txBody>
      </p:sp>
      <p:pic>
        <p:nvPicPr>
          <p:cNvPr id="265" name="Google Shape;265;g215d0cc493d_0_16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g215d0cc493d_0_16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g215d0cc493d_0_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g215d0cc493d_0_16"/>
          <p:cNvSpPr txBox="1">
            <a:spLocks noGrp="1"/>
          </p:cNvSpPr>
          <p:nvPr>
            <p:ph type="body" idx="1"/>
          </p:nvPr>
        </p:nvSpPr>
        <p:spPr>
          <a:xfrm>
            <a:off x="617475" y="1562200"/>
            <a:ext cx="10720500" cy="47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20000"/>
          </a:bodyPr>
          <a:lstStyle/>
          <a:p>
            <a:pPr marL="457200" lvl="0" indent="-325755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64285"/>
              <a:buChar char="-"/>
            </a:pPr>
            <a:r>
              <a:rPr lang="es-ES"/>
              <a:t>It’ s a container runtime for high-performance computing data centers;</a:t>
            </a:r>
            <a:endParaRPr/>
          </a:p>
          <a:p>
            <a:pPr marL="457200" lvl="0" indent="-32575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64285"/>
              <a:buChar char="-"/>
            </a:pPr>
            <a:r>
              <a:rPr lang="es-ES"/>
              <a:t>Docker is generally not allowed in these centers due to security constraints;</a:t>
            </a:r>
            <a:endParaRPr/>
          </a:p>
          <a:p>
            <a:pPr marL="457200" lvl="0" indent="-32575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64285"/>
              <a:buChar char="-"/>
            </a:pPr>
            <a:r>
              <a:rPr lang="es-ES"/>
              <a:t>It implements a container execution model similar to Docker, but with a different design;</a:t>
            </a:r>
            <a:endParaRPr/>
          </a:p>
          <a:p>
            <a:pPr marL="457200" lvl="0" indent="-32575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64285"/>
              <a:buChar char="-"/>
            </a:pPr>
            <a:r>
              <a:rPr lang="es-ES"/>
              <a:t>Singularity container images are stored as plain files and can be accessed by many computing nodes through a shared file system managed by a batch scheduler.</a:t>
            </a:r>
            <a:endParaRPr/>
          </a:p>
          <a:p>
            <a:pPr marL="457200" lvl="0" indent="-325755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64285"/>
              <a:buChar char="•"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15d0cc493d_0_30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Conda</a:t>
            </a:r>
            <a:endParaRPr/>
          </a:p>
        </p:txBody>
      </p:sp>
      <p:pic>
        <p:nvPicPr>
          <p:cNvPr id="275" name="Google Shape;275;g215d0cc493d_0_30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215d0cc493d_0_30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g215d0cc493d_0_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g215d0cc493d_0_30"/>
          <p:cNvSpPr txBox="1">
            <a:spLocks noGrp="1"/>
          </p:cNvSpPr>
          <p:nvPr>
            <p:ph type="body" idx="1"/>
          </p:nvPr>
        </p:nvSpPr>
        <p:spPr>
          <a:xfrm>
            <a:off x="642975" y="1943200"/>
            <a:ext cx="10720500" cy="3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Conda is a popular package and environment manager;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Nextflow pipelines have built-in support for Conda;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Nextflow pipelines can automatically create and activate Conda environments based on the dependencies specified by each process.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15d0cc493d_0_44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BioContainers</a:t>
            </a:r>
            <a:endParaRPr/>
          </a:p>
        </p:txBody>
      </p:sp>
      <p:pic>
        <p:nvPicPr>
          <p:cNvPr id="285" name="Google Shape;285;g215d0cc493d_0_44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g215d0cc493d_0_44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g215d0cc493d_0_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g215d0cc493d_0_44"/>
          <p:cNvSpPr txBox="1">
            <a:spLocks noGrp="1"/>
          </p:cNvSpPr>
          <p:nvPr>
            <p:ph type="body" idx="1"/>
          </p:nvPr>
        </p:nvSpPr>
        <p:spPr>
          <a:xfrm>
            <a:off x="642975" y="1943200"/>
            <a:ext cx="10720500" cy="350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Another useful resource linking together Bioconda and containers is the BioContainers project; 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BioContainers is a community initiative that provides a registry of container images for every Bioconda recipe.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15bb440214_0_28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Execution abstraction</a:t>
            </a:r>
            <a:endParaRPr/>
          </a:p>
        </p:txBody>
      </p:sp>
      <p:pic>
        <p:nvPicPr>
          <p:cNvPr id="295" name="Google Shape;295;g215bb440214_0_28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g215bb440214_0_28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g215bb440214_0_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g215bb440214_0_28"/>
          <p:cNvPicPr preferRelativeResize="0"/>
          <p:nvPr/>
        </p:nvPicPr>
        <p:blipFill rotWithShape="1">
          <a:blip r:embed="rId5">
            <a:alphaModFix/>
          </a:blip>
          <a:srcRect l="7373" t="16140" r="7082" b="11932"/>
          <a:stretch/>
        </p:blipFill>
        <p:spPr>
          <a:xfrm>
            <a:off x="962225" y="1634625"/>
            <a:ext cx="10267550" cy="485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g215bb440214_0_265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g215bb440214_0_265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g215bb440214_0_2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12874" y="983926"/>
            <a:ext cx="8390550" cy="471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15bb440214_0_19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Conclusion and next steps</a:t>
            </a:r>
            <a:endParaRPr/>
          </a:p>
        </p:txBody>
      </p:sp>
      <p:sp>
        <p:nvSpPr>
          <p:cNvPr id="313" name="Google Shape;313;g215bb440214_0_19"/>
          <p:cNvSpPr txBox="1">
            <a:spLocks noGrp="1"/>
          </p:cNvSpPr>
          <p:nvPr>
            <p:ph type="body" idx="1"/>
          </p:nvPr>
        </p:nvSpPr>
        <p:spPr>
          <a:xfrm>
            <a:off x="520125" y="2457075"/>
            <a:ext cx="10515600" cy="31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s-ES"/>
              <a:t>Nextflow is a powerful and user-friendly tool for data-driven computational workflows that enables you to focus on your research and innovation instead of the technical details of workflow management.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s-ES"/>
              <a:t>Next step: Lunch!</a:t>
            </a:r>
            <a:endParaRPr/>
          </a:p>
        </p:txBody>
      </p:sp>
      <p:pic>
        <p:nvPicPr>
          <p:cNvPr id="314" name="Google Shape;314;g215bb440214_0_19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g215bb440214_0_19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g215bb440214_0_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"/>
          <p:cNvSpPr txBox="1">
            <a:spLocks noGrp="1"/>
          </p:cNvSpPr>
          <p:nvPr>
            <p:ph type="title"/>
          </p:nvPr>
        </p:nvSpPr>
        <p:spPr>
          <a:xfrm>
            <a:off x="1678975" y="153055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s-ES"/>
              <a:t>THANK YOU </a:t>
            </a:r>
            <a:endParaRPr/>
          </a:p>
        </p:txBody>
      </p:sp>
      <p:pic>
        <p:nvPicPr>
          <p:cNvPr id="323" name="Google Shape;323;p4"/>
          <p:cNvPicPr preferRelativeResize="0"/>
          <p:nvPr/>
        </p:nvPicPr>
        <p:blipFill rotWithShape="1">
          <a:blip r:embed="rId3">
            <a:alphaModFix amt="21000"/>
          </a:blip>
          <a:srcRect l="22362" t="29489" r="66784" b="27302"/>
          <a:stretch/>
        </p:blipFill>
        <p:spPr>
          <a:xfrm>
            <a:off x="0" y="3040432"/>
            <a:ext cx="2552416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4"/>
          <p:cNvPicPr preferRelativeResize="0"/>
          <p:nvPr/>
        </p:nvPicPr>
        <p:blipFill rotWithShape="1">
          <a:blip r:embed="rId3">
            <a:alphaModFix amt="21000"/>
          </a:blip>
          <a:srcRect l="4208" t="64806" r="78472" b="6624"/>
          <a:stretch/>
        </p:blipFill>
        <p:spPr>
          <a:xfrm>
            <a:off x="8118369" y="0"/>
            <a:ext cx="4073631" cy="2524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91154" y="2294500"/>
            <a:ext cx="809691" cy="10101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2925" y="2294500"/>
            <a:ext cx="4689075" cy="263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294500"/>
            <a:ext cx="4689075" cy="263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g215bb440214_0_276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g215bb440214_0_276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g215bb440214_0_2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7049" y="1238863"/>
            <a:ext cx="8117900" cy="438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15bb440214_0_1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Installing Nextflow</a:t>
            </a:r>
            <a:endParaRPr/>
          </a:p>
        </p:txBody>
      </p:sp>
      <p:sp>
        <p:nvSpPr>
          <p:cNvPr id="74" name="Google Shape;74;g215bb440214_0_1"/>
          <p:cNvSpPr txBox="1">
            <a:spLocks noGrp="1"/>
          </p:cNvSpPr>
          <p:nvPr>
            <p:ph type="body" idx="1"/>
          </p:nvPr>
        </p:nvSpPr>
        <p:spPr>
          <a:xfrm>
            <a:off x="3180300" y="1825625"/>
            <a:ext cx="63618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s-ES"/>
              <a:t>Prerequisites: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Bash 3.2 (or later);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Java 11 (or later, up to 18);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Docker.</a:t>
            </a:r>
            <a:endParaRPr/>
          </a:p>
        </p:txBody>
      </p:sp>
      <p:pic>
        <p:nvPicPr>
          <p:cNvPr id="75" name="Google Shape;75;g215bb440214_0_1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g215bb440214_0_1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g215bb440214_0_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15bb440214_0_55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Installing Nextflow</a:t>
            </a:r>
            <a:endParaRPr/>
          </a:p>
        </p:txBody>
      </p:sp>
      <p:sp>
        <p:nvSpPr>
          <p:cNvPr id="84" name="Google Shape;84;g215bb440214_0_55"/>
          <p:cNvSpPr txBox="1">
            <a:spLocks noGrp="1"/>
          </p:cNvSpPr>
          <p:nvPr>
            <p:ph type="body" idx="1"/>
          </p:nvPr>
        </p:nvSpPr>
        <p:spPr>
          <a:xfrm>
            <a:off x="2100075" y="24227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wget</a:t>
            </a: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24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-qO-</a:t>
            </a: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2400" b="1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https://get.nextflow.io</a:t>
            </a: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24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|</a:t>
            </a: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24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bash</a:t>
            </a:r>
            <a:endParaRPr sz="2400" b="1"/>
          </a:p>
        </p:txBody>
      </p:sp>
      <p:pic>
        <p:nvPicPr>
          <p:cNvPr id="85" name="Google Shape;85;g215bb440214_0_55"/>
          <p:cNvPicPr preferRelativeResize="0"/>
          <p:nvPr/>
        </p:nvPicPr>
        <p:blipFill rotWithShape="1">
          <a:blip r:embed="rId4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g215bb440214_0_55"/>
          <p:cNvPicPr preferRelativeResize="0"/>
          <p:nvPr/>
        </p:nvPicPr>
        <p:blipFill rotWithShape="1">
          <a:blip r:embed="rId4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g215bb440214_0_5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g215bb440214_0_55"/>
          <p:cNvSpPr txBox="1">
            <a:spLocks noGrp="1"/>
          </p:cNvSpPr>
          <p:nvPr>
            <p:ph type="body" idx="1"/>
          </p:nvPr>
        </p:nvSpPr>
        <p:spPr>
          <a:xfrm>
            <a:off x="2100075" y="43943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curl -s </a:t>
            </a:r>
            <a:r>
              <a:rPr lang="es-ES" sz="2400" b="1" u="sng">
                <a:solidFill>
                  <a:schemeClr val="hlink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https://get.nextflow.io</a:t>
            </a: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 | bash</a:t>
            </a:r>
            <a:endParaRPr sz="2400" b="1">
              <a:highlight>
                <a:srgbClr val="D9D9D9"/>
              </a:highlight>
            </a:endParaRPr>
          </a:p>
        </p:txBody>
      </p:sp>
      <p:sp>
        <p:nvSpPr>
          <p:cNvPr id="89" name="Google Shape;89;g215bb440214_0_55"/>
          <p:cNvSpPr txBox="1">
            <a:spLocks noGrp="1"/>
          </p:cNvSpPr>
          <p:nvPr>
            <p:ph type="body" idx="1"/>
          </p:nvPr>
        </p:nvSpPr>
        <p:spPr>
          <a:xfrm>
            <a:off x="5152575" y="3408500"/>
            <a:ext cx="1701300" cy="7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62500" lnSpcReduction="20000"/>
          </a:bodyPr>
          <a:lstStyle/>
          <a:p>
            <a:pPr marL="45720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Or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15bb440214_0_68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Installing Nextflow</a:t>
            </a:r>
            <a:endParaRPr/>
          </a:p>
        </p:txBody>
      </p:sp>
      <p:sp>
        <p:nvSpPr>
          <p:cNvPr id="96" name="Google Shape;96;g215bb440214_0_68"/>
          <p:cNvSpPr txBox="1">
            <a:spLocks noGrp="1"/>
          </p:cNvSpPr>
          <p:nvPr>
            <p:ph type="body" idx="1"/>
          </p:nvPr>
        </p:nvSpPr>
        <p:spPr>
          <a:xfrm>
            <a:off x="2100075" y="23465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chmod +x nextflow</a:t>
            </a:r>
            <a:endParaRPr sz="2400" b="1"/>
          </a:p>
        </p:txBody>
      </p:sp>
      <p:pic>
        <p:nvPicPr>
          <p:cNvPr id="97" name="Google Shape;97;g215bb440214_0_68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215bb440214_0_68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g215bb440214_0_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215bb440214_0_68"/>
          <p:cNvSpPr txBox="1">
            <a:spLocks noGrp="1"/>
          </p:cNvSpPr>
          <p:nvPr>
            <p:ph type="body" idx="1"/>
          </p:nvPr>
        </p:nvSpPr>
        <p:spPr>
          <a:xfrm>
            <a:off x="2100075" y="38609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mv nextflow /home/$USER/bin</a:t>
            </a:r>
            <a:endParaRPr sz="2400" b="1">
              <a:highlight>
                <a:srgbClr val="D9D9D9"/>
              </a:highlight>
            </a:endParaRPr>
          </a:p>
        </p:txBody>
      </p:sp>
      <p:sp>
        <p:nvSpPr>
          <p:cNvPr id="101" name="Google Shape;101;g215bb440214_0_68"/>
          <p:cNvSpPr txBox="1">
            <a:spLocks noGrp="1"/>
          </p:cNvSpPr>
          <p:nvPr>
            <p:ph type="body" idx="1"/>
          </p:nvPr>
        </p:nvSpPr>
        <p:spPr>
          <a:xfrm>
            <a:off x="2100075" y="15622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7500" lnSpcReduction="20000"/>
          </a:bodyPr>
          <a:lstStyle/>
          <a:p>
            <a:pPr marL="45720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Let’s make it executable</a:t>
            </a:r>
            <a:endParaRPr/>
          </a:p>
        </p:txBody>
      </p:sp>
      <p:sp>
        <p:nvSpPr>
          <p:cNvPr id="102" name="Google Shape;102;g215bb440214_0_68"/>
          <p:cNvSpPr txBox="1">
            <a:spLocks noGrp="1"/>
          </p:cNvSpPr>
          <p:nvPr>
            <p:ph type="body" idx="1"/>
          </p:nvPr>
        </p:nvSpPr>
        <p:spPr>
          <a:xfrm>
            <a:off x="2100075" y="306935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/>
              <a:t>Make it accessible by your $PATH variable</a:t>
            </a:r>
            <a:endParaRPr sz="2700"/>
          </a:p>
        </p:txBody>
      </p:sp>
      <p:sp>
        <p:nvSpPr>
          <p:cNvPr id="103" name="Google Shape;103;g215bb440214_0_68"/>
          <p:cNvSpPr txBox="1">
            <a:spLocks noGrp="1"/>
          </p:cNvSpPr>
          <p:nvPr>
            <p:ph type="body" idx="1"/>
          </p:nvPr>
        </p:nvSpPr>
        <p:spPr>
          <a:xfrm>
            <a:off x="2100075" y="540995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nextflow self-update</a:t>
            </a:r>
            <a:endParaRPr sz="2400" b="1">
              <a:highlight>
                <a:srgbClr val="D9D9D9"/>
              </a:highlight>
            </a:endParaRPr>
          </a:p>
        </p:txBody>
      </p:sp>
      <p:sp>
        <p:nvSpPr>
          <p:cNvPr id="104" name="Google Shape;104;g215bb440214_0_68"/>
          <p:cNvSpPr txBox="1">
            <a:spLocks noGrp="1"/>
          </p:cNvSpPr>
          <p:nvPr>
            <p:ph type="body" idx="1"/>
          </p:nvPr>
        </p:nvSpPr>
        <p:spPr>
          <a:xfrm>
            <a:off x="2100075" y="46184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>
                <a:solidFill>
                  <a:srgbClr val="198466"/>
                </a:solidFill>
              </a:rPr>
              <a:t>(optional) Update Nextflow</a:t>
            </a:r>
            <a:endParaRPr sz="2700">
              <a:solidFill>
                <a:srgbClr val="19846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3"/>
          <p:cNvPicPr preferRelativeResize="0"/>
          <p:nvPr/>
        </p:nvPicPr>
        <p:blipFill rotWithShape="1">
          <a:blip r:embed="rId3">
            <a:alphaModFix amt="21000"/>
          </a:blip>
          <a:srcRect l="22362" t="29489" r="66784" b="27302"/>
          <a:stretch/>
        </p:blipFill>
        <p:spPr>
          <a:xfrm>
            <a:off x="0" y="3040432"/>
            <a:ext cx="2552416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3"/>
          <p:cNvPicPr preferRelativeResize="0"/>
          <p:nvPr/>
        </p:nvPicPr>
        <p:blipFill rotWithShape="1">
          <a:blip r:embed="rId3">
            <a:alphaModFix amt="21000"/>
          </a:blip>
          <a:srcRect l="4208" t="64806" r="78472" b="6624"/>
          <a:stretch/>
        </p:blipFill>
        <p:spPr>
          <a:xfrm>
            <a:off x="8118369" y="0"/>
            <a:ext cx="4073631" cy="2524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3129" y="907484"/>
            <a:ext cx="5867225" cy="488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15d0cc493d_0_0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Some technical information</a:t>
            </a:r>
            <a:endParaRPr/>
          </a:p>
        </p:txBody>
      </p:sp>
      <p:sp>
        <p:nvSpPr>
          <p:cNvPr id="119" name="Google Shape;119;g215d0cc493d_0_0"/>
          <p:cNvSpPr txBox="1">
            <a:spLocks noGrp="1"/>
          </p:cNvSpPr>
          <p:nvPr>
            <p:ph type="body" idx="1"/>
          </p:nvPr>
        </p:nvSpPr>
        <p:spPr>
          <a:xfrm>
            <a:off x="445675" y="3279300"/>
            <a:ext cx="106560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ssh -i grapediaKey.pk rsa-key-20230215@34.154.39.230</a:t>
            </a:r>
            <a:endParaRPr sz="2400" b="1"/>
          </a:p>
        </p:txBody>
      </p:sp>
      <p:pic>
        <p:nvPicPr>
          <p:cNvPr id="120" name="Google Shape;120;g215d0cc493d_0_0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215d0cc493d_0_0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15d0cc493d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215d0cc493d_0_0"/>
          <p:cNvSpPr txBox="1">
            <a:spLocks noGrp="1"/>
          </p:cNvSpPr>
          <p:nvPr>
            <p:ph type="body" idx="1"/>
          </p:nvPr>
        </p:nvSpPr>
        <p:spPr>
          <a:xfrm>
            <a:off x="1870525" y="21534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7500" lnSpcReduction="20000"/>
          </a:bodyPr>
          <a:lstStyle/>
          <a:p>
            <a:pPr marL="45720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Connect to the Instance</a:t>
            </a:r>
            <a:endParaRPr/>
          </a:p>
        </p:txBody>
      </p:sp>
      <p:sp>
        <p:nvSpPr>
          <p:cNvPr id="124" name="Google Shape;124;g215d0cc493d_0_0"/>
          <p:cNvSpPr txBox="1">
            <a:spLocks noGrp="1"/>
          </p:cNvSpPr>
          <p:nvPr>
            <p:ph type="body" idx="1"/>
          </p:nvPr>
        </p:nvSpPr>
        <p:spPr>
          <a:xfrm>
            <a:off x="445675" y="4570463"/>
            <a:ext cx="106560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passcode: grapedia</a:t>
            </a:r>
            <a:endParaRPr sz="24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15d0cc493d_0_58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Alternatives?</a:t>
            </a:r>
            <a:endParaRPr/>
          </a:p>
        </p:txBody>
      </p:sp>
      <p:sp>
        <p:nvSpPr>
          <p:cNvPr id="131" name="Google Shape;131;g215d0cc493d_0_58"/>
          <p:cNvSpPr txBox="1">
            <a:spLocks noGrp="1"/>
          </p:cNvSpPr>
          <p:nvPr>
            <p:ph type="body" idx="1"/>
          </p:nvPr>
        </p:nvSpPr>
        <p:spPr>
          <a:xfrm>
            <a:off x="2100075" y="2346500"/>
            <a:ext cx="7806300" cy="757500"/>
          </a:xfrm>
          <a:prstGeom prst="rect">
            <a:avLst/>
          </a:prstGeom>
          <a:solidFill>
            <a:srgbClr val="D9D9D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E74C3C"/>
                </a:solidFill>
                <a:latin typeface="Courier New"/>
                <a:ea typeface="Courier New"/>
                <a:cs typeface="Courier New"/>
                <a:sym typeface="Courier New"/>
              </a:rPr>
              <a:t>conda install -c bioconda nextflow</a:t>
            </a:r>
            <a:endParaRPr sz="2400" b="1"/>
          </a:p>
        </p:txBody>
      </p:sp>
      <p:pic>
        <p:nvPicPr>
          <p:cNvPr id="132" name="Google Shape;132;g215d0cc493d_0_58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215d0cc493d_0_58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215d0cc493d_0_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215d0cc493d_0_58"/>
          <p:cNvSpPr txBox="1">
            <a:spLocks noGrp="1"/>
          </p:cNvSpPr>
          <p:nvPr>
            <p:ph type="body" idx="1"/>
          </p:nvPr>
        </p:nvSpPr>
        <p:spPr>
          <a:xfrm>
            <a:off x="2100075" y="156220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7500" lnSpcReduction="20000"/>
          </a:bodyPr>
          <a:lstStyle/>
          <a:p>
            <a:pPr marL="45720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/>
              <a:t>Well, Conda!</a:t>
            </a:r>
            <a:endParaRPr/>
          </a:p>
        </p:txBody>
      </p:sp>
      <p:sp>
        <p:nvSpPr>
          <p:cNvPr id="136" name="Google Shape;136;g215d0cc493d_0_58"/>
          <p:cNvSpPr txBox="1">
            <a:spLocks noGrp="1"/>
          </p:cNvSpPr>
          <p:nvPr>
            <p:ph type="body" idx="1"/>
          </p:nvPr>
        </p:nvSpPr>
        <p:spPr>
          <a:xfrm>
            <a:off x="2100075" y="3983750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 b="1"/>
              <a:t>Some Documentation on Nextflow</a:t>
            </a:r>
            <a:endParaRPr sz="2700" b="1"/>
          </a:p>
        </p:txBody>
      </p:sp>
      <p:sp>
        <p:nvSpPr>
          <p:cNvPr id="137" name="Google Shape;137;g215d0cc493d_0_58"/>
          <p:cNvSpPr txBox="1">
            <a:spLocks noGrp="1"/>
          </p:cNvSpPr>
          <p:nvPr>
            <p:ph type="body" idx="1"/>
          </p:nvPr>
        </p:nvSpPr>
        <p:spPr>
          <a:xfrm>
            <a:off x="2100075" y="4749775"/>
            <a:ext cx="78063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>
                <a:solidFill>
                  <a:srgbClr val="198466"/>
                </a:solidFill>
              </a:rPr>
              <a:t>https://www.nextflow.io/</a:t>
            </a:r>
            <a:endParaRPr sz="2700">
              <a:solidFill>
                <a:srgbClr val="198466"/>
              </a:solidFill>
            </a:endParaRPr>
          </a:p>
        </p:txBody>
      </p:sp>
      <p:sp>
        <p:nvSpPr>
          <p:cNvPr id="138" name="Google Shape;138;g215d0cc493d_0_58"/>
          <p:cNvSpPr txBox="1">
            <a:spLocks noGrp="1"/>
          </p:cNvSpPr>
          <p:nvPr>
            <p:ph type="body" idx="1"/>
          </p:nvPr>
        </p:nvSpPr>
        <p:spPr>
          <a:xfrm>
            <a:off x="998475" y="5375150"/>
            <a:ext cx="9919200" cy="8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ES" sz="2700">
                <a:solidFill>
                  <a:srgbClr val="198466"/>
                </a:solidFill>
              </a:rPr>
              <a:t>https://github.com/nextflow-io/nextflow#documentation</a:t>
            </a:r>
            <a:endParaRPr sz="2700">
              <a:solidFill>
                <a:srgbClr val="198466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15bb440214_0_97"/>
          <p:cNvSpPr txBox="1">
            <a:spLocks noGrp="1"/>
          </p:cNvSpPr>
          <p:nvPr>
            <p:ph type="title"/>
          </p:nvPr>
        </p:nvSpPr>
        <p:spPr>
          <a:xfrm>
            <a:off x="1419829" y="0"/>
            <a:ext cx="9166800" cy="1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/>
              <a:t>Managing dependencies</a:t>
            </a:r>
            <a:endParaRPr/>
          </a:p>
        </p:txBody>
      </p:sp>
      <p:pic>
        <p:nvPicPr>
          <p:cNvPr id="145" name="Google Shape;145;g215bb440214_0_97"/>
          <p:cNvPicPr preferRelativeResize="0"/>
          <p:nvPr/>
        </p:nvPicPr>
        <p:blipFill rotWithShape="1">
          <a:blip r:embed="rId3">
            <a:alphaModFix amt="21000"/>
          </a:blip>
          <a:srcRect l="22362" t="29489" r="66783" b="27302"/>
          <a:stretch/>
        </p:blipFill>
        <p:spPr>
          <a:xfrm>
            <a:off x="0" y="3040432"/>
            <a:ext cx="2552419" cy="3817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215bb440214_0_97"/>
          <p:cNvPicPr preferRelativeResize="0"/>
          <p:nvPr/>
        </p:nvPicPr>
        <p:blipFill rotWithShape="1">
          <a:blip r:embed="rId3">
            <a:alphaModFix amt="21000"/>
          </a:blip>
          <a:srcRect l="4208" t="64805" r="78471" b="6625"/>
          <a:stretch/>
        </p:blipFill>
        <p:spPr>
          <a:xfrm>
            <a:off x="8118369" y="0"/>
            <a:ext cx="4073631" cy="2524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215bb440214_0_9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671" y="203072"/>
            <a:ext cx="809691" cy="101011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215bb440214_0_97"/>
          <p:cNvSpPr txBox="1">
            <a:spLocks noGrp="1"/>
          </p:cNvSpPr>
          <p:nvPr>
            <p:ph type="body" idx="1"/>
          </p:nvPr>
        </p:nvSpPr>
        <p:spPr>
          <a:xfrm>
            <a:off x="445675" y="2149600"/>
            <a:ext cx="10773900" cy="3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Computational workflows can involve many software components, making installation and maintenance difficult;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s-ES"/>
              <a:t>Containers encapsulate all the necessary software dependencies in a self-contained, ready-to-run image;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equentia">
  <a:themeElements>
    <a:clrScheme name="Sequentia">
      <a:dk1>
        <a:srgbClr val="0C0C0C"/>
      </a:dk1>
      <a:lt1>
        <a:srgbClr val="FFFFFF"/>
      </a:lt1>
      <a:dk2>
        <a:srgbClr val="BBC2CE"/>
      </a:dk2>
      <a:lt2>
        <a:srgbClr val="FFFFFF"/>
      </a:lt2>
      <a:accent1>
        <a:srgbClr val="6BAC94"/>
      </a:accent1>
      <a:accent2>
        <a:srgbClr val="75878E"/>
      </a:accent2>
      <a:accent3>
        <a:srgbClr val="D1D14E"/>
      </a:accent3>
      <a:accent4>
        <a:srgbClr val="B0B39C"/>
      </a:accent4>
      <a:accent5>
        <a:srgbClr val="677A94"/>
      </a:accent5>
      <a:accent6>
        <a:srgbClr val="69AA92"/>
      </a:accent6>
      <a:hlink>
        <a:srgbClr val="70B098"/>
      </a:hlink>
      <a:folHlink>
        <a:srgbClr val="6AAB9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643</Words>
  <Application>Microsoft Macintosh PowerPoint</Application>
  <PresentationFormat>Widescreen</PresentationFormat>
  <Paragraphs>137</Paragraphs>
  <Slides>28</Slides>
  <Notes>28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28</vt:i4>
      </vt:variant>
    </vt:vector>
  </HeadingPairs>
  <TitlesOfParts>
    <vt:vector size="34" baseType="lpstr">
      <vt:lpstr>Century Gothic</vt:lpstr>
      <vt:lpstr>Arial</vt:lpstr>
      <vt:lpstr>Calibri</vt:lpstr>
      <vt:lpstr>Courier New</vt:lpstr>
      <vt:lpstr>Montserrat</vt:lpstr>
      <vt:lpstr>Sequentia</vt:lpstr>
      <vt:lpstr>Setting up Nextflow and installing dependencies</vt:lpstr>
      <vt:lpstr>Introduction to Nextflow</vt:lpstr>
      <vt:lpstr>Installing Nextflow</vt:lpstr>
      <vt:lpstr>Installing Nextflow</vt:lpstr>
      <vt:lpstr>Installing Nextflow</vt:lpstr>
      <vt:lpstr>Presentazione standard di PowerPoint</vt:lpstr>
      <vt:lpstr>Some technical information</vt:lpstr>
      <vt:lpstr>Alternatives?</vt:lpstr>
      <vt:lpstr>Managing dependencies</vt:lpstr>
      <vt:lpstr>Managing dependencies</vt:lpstr>
      <vt:lpstr>Presentazione standard di PowerPoint</vt:lpstr>
      <vt:lpstr>Managing dependencies</vt:lpstr>
      <vt:lpstr>Presentazione standard di PowerPoint</vt:lpstr>
      <vt:lpstr>Managing dependencies</vt:lpstr>
      <vt:lpstr>Docker</vt:lpstr>
      <vt:lpstr>Installing Docker</vt:lpstr>
      <vt:lpstr>Installing Docker</vt:lpstr>
      <vt:lpstr>Installing Docker</vt:lpstr>
      <vt:lpstr>Installing Docker</vt:lpstr>
      <vt:lpstr>Presentazione standard di PowerPoint</vt:lpstr>
      <vt:lpstr>Singularity</vt:lpstr>
      <vt:lpstr>Conda</vt:lpstr>
      <vt:lpstr>BioContainers</vt:lpstr>
      <vt:lpstr>Execution abstraction</vt:lpstr>
      <vt:lpstr>Presentazione standard di PowerPoint</vt:lpstr>
      <vt:lpstr>Conclusion and next steps</vt:lpstr>
      <vt:lpstr>THANK YOU 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Nextflow and installing dependencies</dc:title>
  <cp:lastModifiedBy>mdm</cp:lastModifiedBy>
  <cp:revision>1</cp:revision>
  <dcterms:modified xsi:type="dcterms:W3CDTF">2023-03-06T15:28:27Z</dcterms:modified>
</cp:coreProperties>
</file>